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65" r:id="rId18"/>
    <p:sldId id="277" r:id="rId19"/>
    <p:sldId id="266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67" r:id="rId29"/>
    <p:sldId id="268" r:id="rId30"/>
    <p:sldId id="287" r:id="rId31"/>
    <p:sldId id="291" r:id="rId32"/>
    <p:sldId id="288" r:id="rId33"/>
    <p:sldId id="289" r:id="rId34"/>
    <p:sldId id="290" r:id="rId35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1039" autoAdjust="0"/>
  </p:normalViewPr>
  <p:slideViewPr>
    <p:cSldViewPr snapToGrid="0">
      <p:cViewPr varScale="1">
        <p:scale>
          <a:sx n="66" d="100"/>
          <a:sy n="66" d="100"/>
        </p:scale>
        <p:origin x="-150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2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, текст и объект" type="txAndObj">
  <p:cSld name="TEXT_AND_OBJEC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Google Shape;43;p7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upload.wikimedia.org/wikipedia/commons/f/f9/Solovki-1--07.2004.jpg" TargetMode="Externa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ru.wikipedia.org/wiki/%D0%A4%D0%B0%D0%B9%D0%BB:Peter_der-Grosse_1838.jpg" TargetMode="Externa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upload.wikimedia.org/wikipedia/ru/d/df/BBK_poster.jpg" TargetMode="Externa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text=%D0%BF%D0%BE%D0%BB%D0%B8%D1%82%D0%B8%D1%87%D0%B5%D1%81%D0%BA%D0%B8%D0%B5%20%D0%B7%D0%B0%D0%BA%D0%BB%D1%8E%D1%87%D0%B5%D0%BD%D0%BD%D1%8B%D0%B5%20%D0%93%D0%A3%D0%9B%D0%90%D0%93%D0%B0%20%D1%84%D0%BE%D1%82%D0%BE&amp;img_url=http://i.lb.ua/074/23/5199d7a26a28e.jpeg&amp;pos=1&amp;rpt=simage&amp;lr=213&amp;noreask=1&amp;source=wiz" TargetMode="Externa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://images.yandex.ru/yandsearch?source=wiz&amp;fp=0&amp;text=%D0%BF%D0%B0%D0%B9%D0%BA%D0%B0%20%D0%B7%D0%B0%D0%BA%D0%BB%D1%8E%D1%87%D0%B5%D0%BD%D0%BD%D1%8B%D1%85%20%D0%B3%D1%83%D0%BB%D0%B0%D0%B3%D0%B0&amp;noreask=1&amp;pos=6&amp;lr=213&amp;rpt=simage&amp;uinfo=ww-1336-wh-580-fw-1111-fh-448-pd-1&amp;img_url=http://www.xliby.ru/istorija/gulag_glavnoe_upravlenie_lagerei_1917_1960/i_096.jpg" TargetMode="Externa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://images.yandex.ru/yandsearch?source=wiz&amp;fp=0&amp;text=%D0%A3%D0%9C%D0%95%D0%A0%D0%A8%D0%98%D0%95%20%D0%97%D0%90%D0%9A%D0%9B%D0%AE%D0%A7%D0%95%D0%9D%D0%9D%D0%AB%D0%95%20%D0%93%D0%A3%D0%9B%D0%90%D0%93%D0%90&amp;noreask=1&amp;pos=4&amp;lr=213&amp;rpt=simage&amp;uinfo=ww-1336-wh-580-fw-1111-fh-448-pd-1&amp;img_url=http://gdb.rferl.org/B9DA4BBD-562A-49C6-AC91-54F8A2542FE3_mw1024_n_s.jpg" TargetMode="Externa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8.jpeg"/><Relationship Id="rId4" Type="http://schemas.openxmlformats.org/officeDocument/2006/relationships/hyperlink" Target="http://images.yandex.ru/yandsearch?source=wiz&amp;fp=0&amp;text=%D0%A3%D0%9C%D0%95%D0%A0%D0%A8%D0%98%D0%95%20%D0%97%D0%90%D0%9A%D0%9B%D0%AE%D0%A7%D0%95%D0%9D%D0%9D%D0%AB%D0%95%20%D0%93%D0%A3%D0%9B%D0%90%D0%93%D0%90&amp;noreask=1&amp;pos=6&amp;lr=213&amp;rpt=simage&amp;uinfo=ww-1336-wh-580-fw-1111-fh-448-pd-1&amp;img_url=http://victory.rusarchives.ru/img/photos/792_1890843133_big.jpg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hyperlink" Target="http://images.yandex.ru/yandsearch?source=wiz&amp;fp=0&amp;text=%D0%A1%D0%A2%D0%90%D0%9B%D0%98%D0%9D%20%D1%84%D0%BE%D1%82%D0%BE&amp;noreask=1&amp;pos=20&amp;lr=213&amp;rpt=simage&amp;uinfo=ww-1324-wh-580-fw-1099-fh-448-pd-1&amp;img_url=http://www-tc.pbs.org/behindcloseddoors/tmp_assets/stalin-bio.jpg" TargetMode="Externa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hyperlink" Target="http://images.yandex.ru/yandsearch?source=wiz&amp;fp=0&amp;img_url=http://img0.liveinternet.ru/images/attach/c/8/102/162/102162222_belkan04.jpg&amp;text=%D0%B1%D0%B5%D0%BB%D0%BE%D0%BC%D0%BE%D1%80%D0%BE-%D0%B1%D0%B0%D0%BB%D1%82%D0%B8%D0%B9%D1%81%D0%BA%D0%B8%D0%B9%20%D0%BA%D0%B0%D0%BD%D0%B0%D0%BB%20%D1%84%D0%BE%D1%82%D0%BE&amp;noreask=1&amp;pos=0&amp;lr=213&amp;rpt=simage" TargetMode="Externa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C%D0%B5%D0%B4%D0%B2%D0%B5%D0%B6%D1%8C%D0%B5%D0%B3%D0%BE%D1%80%D1%81%D0%BA%D0%B8%D0%B9_%D1%80%D0%B0%D0%B9%D0%BE%D0%BD_%D0%9A%D0%B0%D1%80%D0%B5%D0%BB%D0%B8%D0%B8" TargetMode="External"/><Relationship Id="rId3" Type="http://schemas.openxmlformats.org/officeDocument/2006/relationships/hyperlink" Target="https://ru.wikipedia.org/wiki/%D0%A3%D1%80%D0%BE%D1%87%D0%B8%D1%89%D0%B5" TargetMode="External"/><Relationship Id="rId7" Type="http://schemas.openxmlformats.org/officeDocument/2006/relationships/hyperlink" Target="https://ru.wikipedia.org/wiki/%D0%9F%D0%BE%D0%B2%D0%B5%D0%BD%D0%B5%D1%86" TargetMode="Externa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ru.wikipedia.org/wiki/%D0%9C%D0%B5%D0%B4%D0%B2%D0%B5%D0%B6%D1%8C%D0%B5%D0%B3%D0%BE%D1%80%D1%81%D0%BA" TargetMode="External"/><Relationship Id="rId5" Type="http://schemas.openxmlformats.org/officeDocument/2006/relationships/hyperlink" Target="https://ru.wikipedia.org/wiki/%D0%91%D0%BE%D0%BB%D1%8C%D1%88%D0%BE%D0%B9_%D1%82%D0%B5%D1%80%D1%80%D0%BE%D1%80" TargetMode="External"/><Relationship Id="rId4" Type="http://schemas.openxmlformats.org/officeDocument/2006/relationships/hyperlink" Target="https://ru.wikipedia.org/wiki/%D0%A1%D1%82%D0%B0%D0%BB%D0%B8%D0%BD%D1%81%D0%BA%D0%B8%D0%B5_%D1%80%D0%B5%D0%BF%D1%80%D0%B5%D1%81%D1%81%D0%B8%D0%B8" TargetMode="External"/><Relationship Id="rId9" Type="http://schemas.openxmlformats.org/officeDocument/2006/relationships/hyperlink" Target="https://ru.wikipedia.org/wiki/%D0%9A%D0%B0%D1%80%D0%B5%D0%BB%D0%B8%D1%8F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1%D1%82%D0%B0%D0%BB%D0%B8%D0%BD%D1%81%D0%BA%D0%B8%D0%B5_%D1%80%D0%B5%D0%BF%D1%80%D0%B5%D1%81%D1%81%D0%B8%D0%B8" TargetMode="Externa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>
            <a:spLocks noGrp="1"/>
          </p:cNvSpPr>
          <p:nvPr>
            <p:ph type="title"/>
          </p:nvPr>
        </p:nvSpPr>
        <p:spPr>
          <a:xfrm>
            <a:off x="468312" y="2636837"/>
            <a:ext cx="8229600" cy="1143000"/>
          </a:xfrm>
          <a:prstGeom prst="rect">
            <a:avLst/>
          </a:prstGeom>
          <a:solidFill>
            <a:srgbClr val="FFFFFF">
              <a:alpha val="69803"/>
            </a:srgbClr>
          </a:solidFill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omic Sans MS"/>
              <a:buNone/>
            </a:pPr>
            <a:r>
              <a:rPr lang="en-US"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Шлюзы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850" y="333375"/>
            <a:ext cx="8424863" cy="26765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ПОСТРОЕН МЕЖДУ 1931 И 1933 ГОДАМИ В РЕКОРДНО КОРОТКИЙ СРОК. ОТКРЫТ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5 АВГУСТА 1933 ГОДА.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СТРОИТЕЛЬСТВО ВЕЛОСЬ СИЛАМИ ЗАКЛЮЧЕННЫХ </a:t>
            </a:r>
            <a:r>
              <a:rPr lang="ru-RU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ГУЛАГа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. ЭТО БЫЛА ОДНА ИЗ ЗНАЧИТЕЛЬНЫХ СТРОЕК ПЕРВОЙ ПЯТИЛЕТКИ И ПЕРВОЕ В СССР ПОЛНОСТЬЮ ЛАГЕРНОЕ СТРОИТЕЛЬСТВО.</a:t>
            </a:r>
          </a:p>
        </p:txBody>
      </p:sp>
      <p:pic>
        <p:nvPicPr>
          <p:cNvPr id="4099" name="Picture 4" descr="C:\Users\Оксана\Desktop\БЕЛОМОРКАНАЛ\ББК18.jpg"/>
          <p:cNvPicPr>
            <a:picLocks noChangeAspect="1" noChangeArrowheads="1"/>
          </p:cNvPicPr>
          <p:nvPr/>
        </p:nvPicPr>
        <p:blipFill>
          <a:blip r:embed="rId2"/>
          <a:srcRect r="12083"/>
          <a:stretch>
            <a:fillRect/>
          </a:stretch>
        </p:blipFill>
        <p:spPr bwMode="auto">
          <a:xfrm>
            <a:off x="4787900" y="3357563"/>
            <a:ext cx="4176713" cy="3198812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4100" name="Picture 5" descr="C:\Users\Оксана\Desktop\БЕЛОМОРКАНАЛ\ББК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3357563"/>
            <a:ext cx="4321175" cy="3224212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47813" y="333375"/>
            <a:ext cx="6553200" cy="522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ПЛАНИРОВАНИЕ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9388" y="1052513"/>
            <a:ext cx="8713787" cy="2678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ПУТЬ, ПО КОТОРОМУ ПРОХОДИЛ КАНАЛ, БЫЛ ИЗВЕСТЕН ИЗДАВНА – ИМ ПОЛЬЗОВАЛИСЬ В 16-17вв, В ПЕРВУЮ ОЧЕРЕДЬ ИЗ-ЗА ТОГО, ЧТО ЗДЕСЬ ПРОХОДИЛА ДОРОГА, ПО КОТОРОЙ ПАЛОМНИКИ ХОДИЛИ К СВЯТЫНЯМ СОЛОВЕЦКОГО МОНАСТЫРЯ.</a:t>
            </a:r>
          </a:p>
        </p:txBody>
      </p:sp>
      <p:pic>
        <p:nvPicPr>
          <p:cNvPr id="6148" name="Picture 2" descr="Файл:Solovki-1--07.2004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 t="24550" r="777" b="12296"/>
          <a:stretch>
            <a:fillRect/>
          </a:stretch>
        </p:blipFill>
        <p:spPr bwMode="auto">
          <a:xfrm>
            <a:off x="323850" y="3860800"/>
            <a:ext cx="8496300" cy="2751138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0825" y="333375"/>
            <a:ext cx="5221288" cy="63706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ВОПРОС СОЕДИНЕНИЯ БЕЛОГО МОРЯ И БАЛТИЙСКОГО МОРЯ ПОДНИМАЛСЯ НА ПРАВИТЕЛЬСТВЕННОМ УРОВНЕ НА ПРОТЯЖЕНИИ МНОГИХ ВЕКОВ.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ВПЕРВЫЕ ИДЕЯ СТРОИТЕЛЬСТВА СУДОХОДНОГО КАНАЛА ПРИНАДЛЕЖАЛА ПЕТРУ</a:t>
            </a:r>
            <a:r>
              <a:rPr 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I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БЫЛО РАЗРАБОТАНО 4 ПЛАНА. ОДНАКО ВАРИАНТЫ СТРОИТЕЛЬСТВА БЫЛИ ОТКЛОНЕНЫ ИЗ-ЗА ИХ ВЫСОКОЙ СТОИМОСТИ….</a:t>
            </a:r>
          </a:p>
        </p:txBody>
      </p:sp>
      <p:pic>
        <p:nvPicPr>
          <p:cNvPr id="7171" name="Picture 2" descr="Пётр I Алексеевич">
            <a:hlinkClick r:id="rId2" tooltip="Пётр I Алексеевич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8625" y="404813"/>
            <a:ext cx="3314700" cy="4333875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Файл:BBK poster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260350"/>
            <a:ext cx="4176712" cy="6337300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427538" y="1412875"/>
            <a:ext cx="4537075" cy="52625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СТРОИТЕЛЬСТВО ВЕЛОСЬ В ОСНОВНОМ ЗАКЛЮЧЕННЫМИ </a:t>
            </a:r>
            <a:r>
              <a:rPr lang="ru-RU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ГУЛАГа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, ОБЩАЯ ЧИСЛЕННОСТЬ КОТОРЫХ  НЕ ПРЕВЫШАЕТ 126 ТЫСЯЧ ЧЕЛОВЕК.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КАЖДЫЙ ПОДНЕВОЛЬНЫЙ СТРОИТЕЛЬ НАЗЫВАЛСЯ </a:t>
            </a:r>
            <a:r>
              <a:rPr lang="ru-RU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ЗАКЛЮЧЕННЫЙ КАНАЛОАРМЕЕЦ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, СОКРАЩЕННО «З/К», ОТ ЧЕГО ПРОИЗОШЛО ЖАРГОННОЕ СЛОВО «ЗЕК».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43438" y="333375"/>
            <a:ext cx="4249737" cy="522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СТРОИТЕЛЬСТВО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56100" y="692150"/>
            <a:ext cx="4537075" cy="15700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ПОДРАЗДЕЛЕНИЕ </a:t>
            </a:r>
            <a:r>
              <a:rPr lang="ru-RU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ГУЛАГа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НА КАНАЛЕ НАЗЫВАЛОСЬ БЕЛОМОРО-БАЛТИЙСКИЙ ЛАГЕРЬ («</a:t>
            </a:r>
            <a:r>
              <a:rPr lang="ru-RU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БелБалтЛаг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»)</a:t>
            </a:r>
          </a:p>
        </p:txBody>
      </p:sp>
      <p:pic>
        <p:nvPicPr>
          <p:cNvPr id="9219" name="Picture 2" descr="C:\Users\Оксана\Desktop\БЕЛОМОРКАНАЛ\ББК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3429000"/>
            <a:ext cx="4202112" cy="3168650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9220" name="Picture 3" descr="C:\Users\Оксана\Desktop\БЕЛОМОРКАНАЛ\ББК1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429000"/>
            <a:ext cx="4344988" cy="3168650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9221" name="Picture 7" descr="C:\Users\Оксана\Desktop\БЕЛОМОРКАНАЛ\ББК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260350"/>
            <a:ext cx="4176712" cy="2952750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388" y="333375"/>
            <a:ext cx="8785225" cy="30464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В РЕКОРДНО КОРОТКИЕ СРОКИ БЫЛИ ПОСТРОЕНЫ БОЛЕЕ 100 СЛОЖНЫХ ИНЖЕНЕРНЫХ СООРУЖЕНИЙ, ПРОЛОЖЕНО 2,5 </a:t>
            </a:r>
            <a:r>
              <a:rPr lang="ru-RU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тыс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КМ ЖЕЛЕЗНОДОРОЖНЫХ ПУТЕЙ. ПОСТРОЙКА СОВЕРШАЛАСЬ БЕЗ ПОСТАВОК ОТ СТРАНЫ, ПРАКТИЧЕСКИ ВРУЧНУЮ. В СООРУЖЕНИЯХ КАНАЛА ПРИМЕНЯЛИСЬ ГЛАВНЫМ ОБРАЗОМ МЕСТНЫЕ НЕДЕФИЦИТНЫЕ СТРОИТЕЛЬНЫЕ МАТЕРИАЛЫ: ДЕРЕВО , КАМЕНЬ, ГРУНТ, ТОРФ.</a:t>
            </a:r>
          </a:p>
        </p:txBody>
      </p:sp>
      <p:pic>
        <p:nvPicPr>
          <p:cNvPr id="10243" name="Picture 1" descr="C:\Users\Оксана\Desktop\БЕЛОМОРКАНАЛ\ББК2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3716338"/>
            <a:ext cx="4249738" cy="2822575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10244" name="Picture 2" descr="C:\Users\Оксана\Desktop\БЕЛОМОРКАНАЛ\ББК7.jpg"/>
          <p:cNvPicPr>
            <a:picLocks noChangeAspect="1" noChangeArrowheads="1"/>
          </p:cNvPicPr>
          <p:nvPr/>
        </p:nvPicPr>
        <p:blipFill>
          <a:blip r:embed="rId3"/>
          <a:srcRect l="7439"/>
          <a:stretch>
            <a:fillRect/>
          </a:stretch>
        </p:blipFill>
        <p:spPr bwMode="auto">
          <a:xfrm>
            <a:off x="4716463" y="3716338"/>
            <a:ext cx="4211637" cy="2814637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Оксана\Desktop\БЕЛОМОРКАНАЛ\ББК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260350"/>
            <a:ext cx="4233862" cy="2881313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11267" name="Picture 3" descr="C:\Users\Оксана\Desktop\БЕЛОМОРКАНАЛ\ББК1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3429000"/>
            <a:ext cx="4176713" cy="3165475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11268" name="Picture 4" descr="C:\Users\Оксана\Desktop\БЕЛОМОРКАНАЛ\беломорканал (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3429000"/>
            <a:ext cx="4208462" cy="3168650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11269" name="Picture 5" descr="C:\Users\Оксана\Desktop\БЕЛОМОРКАНАЛ\ББК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0825" y="260350"/>
            <a:ext cx="4176713" cy="2881313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0825" y="301625"/>
            <a:ext cx="4752975" cy="6556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В ЦЕЛОМ, ЗА ВРЕМЯ СТРОИТЕЛЬСТВА, КАНАЛОАРМЕЙЦЫ ВЫПОЛНИЛИ ЗЕМЛЯНЫЕ РАБОТЫ ОБЪЕМОМ 21млн. КУБОМЕТРОВ, СООРУДИЛИ 37км ИСКУССТВЕННЫХ ПУТЕЙ, ПЕРЕНЕСЛИ МУРМАНСКУЮ ЖЕЛЕЗНУЮ ДОРОГУ, КОТОРАЯ МЕШАЛА ПРОВЕДЕНИЮ ЗЕМЛЯННЫХ РАБОТ.</a:t>
            </a:r>
          </a:p>
        </p:txBody>
      </p:sp>
      <p:pic>
        <p:nvPicPr>
          <p:cNvPr id="12291" name="Picture 9" descr="C:\Users\Оксана\Desktop\БЕЛОМОРКАНАЛ\ББК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3" y="3573463"/>
            <a:ext cx="4373562" cy="2974975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12292" name="Picture 11" descr="http://i.lb.ua/074/23/5199d7a26a28e.jpe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3" y="333375"/>
            <a:ext cx="4392612" cy="2951163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solidFill>
            <a:schemeClr val="lt1">
              <a:alpha val="69803"/>
            </a:schemeClr>
          </a:solidFill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omic Sans MS"/>
              <a:buNone/>
            </a:pPr>
            <a:r>
              <a:rPr lang="en-US"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История развития</a:t>
            </a:r>
            <a:endParaRPr/>
          </a:p>
        </p:txBody>
      </p:sp>
      <p:sp>
        <p:nvSpPr>
          <p:cNvPr id="97" name="Google Shape;97;p15"/>
          <p:cNvSpPr txBox="1">
            <a:spLocks noGrp="1"/>
          </p:cNvSpPr>
          <p:nvPr>
            <p:ph type="body" idx="1"/>
          </p:nvPr>
        </p:nvSpPr>
        <p:spPr>
          <a:xfrm flipV="1">
            <a:off x="457200" y="6126161"/>
            <a:ext cx="45719" cy="45719"/>
          </a:xfrm>
          <a:prstGeom prst="rect">
            <a:avLst/>
          </a:prstGeom>
          <a:solidFill>
            <a:schemeClr val="lt1">
              <a:alpha val="69803"/>
            </a:schemeClr>
          </a:solidFill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 </a:t>
            </a:r>
            <a:endParaRPr/>
          </a:p>
        </p:txBody>
      </p:sp>
      <p:pic>
        <p:nvPicPr>
          <p:cNvPr id="98" name="Google Shape;98;p15" descr="цвфцв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439572" y="1811655"/>
            <a:ext cx="4027487" cy="4464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79388" y="188913"/>
            <a:ext cx="8713787" cy="2678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НОРМА ПИТАНИЯ ЗАКЛЮЧЕННЫХ («ПАЙКА») ЗАВИСЕЛА ОТ ФАКТИЧЕСКОЙ ВЫРАБОТКИ: ЧЕМ МЕНЬШЕ З/К ВЫРАБАТЫВАЛ, ТЕМ МЕНЬШЕ БЫЛА ЕГО ПАЙКА, А ЗА УДАРНЫЙ ТРУД ПАЙКУ, НАОБОРОТ, УВЕЛИЧИВАЛИ. ОБЫЧНЫЙ ПАЕК ЗАКЛЮЧЕННОГО-СТРОИТЕЛЯ СОСТАВЛЯЛИ 500г ХЛЕБА И БАЛАНДА ИЗ МОРСКИХ ВОДОРОСЛЕЙ.</a:t>
            </a:r>
          </a:p>
        </p:txBody>
      </p:sp>
      <p:pic>
        <p:nvPicPr>
          <p:cNvPr id="13315" name="Picture 2" descr="http://www.xliby.ru/istorija/gulag_glavnoe_upravlenie_lagerei_1917_1960/i_096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03350" y="2924175"/>
            <a:ext cx="6697663" cy="3697288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http://gdb.rferl.org/B9DA4BBD-562A-49C6-AC91-54F8A2542FE3_w640_s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9338" y="260350"/>
            <a:ext cx="4105275" cy="2881313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14339" name="Picture 6" descr="http://www.cirota.ru/forum/images/118/118846.jpe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9338" y="3500438"/>
            <a:ext cx="4078287" cy="3024187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50825" y="476250"/>
            <a:ext cx="4249738" cy="5264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ВО ВРЕМЯ СТРОИТЕЛЬСТВА В </a:t>
            </a:r>
            <a:r>
              <a:rPr lang="ru-RU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БелБалтЛаге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УМЕРЛО: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1931г – 1438ч (2,24%)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1932г – 2010ч (2,03%)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1933г – 8870ч (10,56%)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ИЗ-ЗА ГОЛОДА В СТРАНЕ И АВРАЛА ПЕРЕД ЗАВЕРШЕНИЕМ СТРОЙКИ….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47813" y="333375"/>
            <a:ext cx="6553200" cy="522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ОКОНЧАНИЕ СТРОИТЕЛЬСТВА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31913" y="4365625"/>
            <a:ext cx="6553200" cy="1568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ОФИЦИАЛЬНОЕ ОТКРЫТИЕ КАНАЛА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5 АВГУСТА 1933 ГОДА</a:t>
            </a:r>
          </a:p>
        </p:txBody>
      </p:sp>
      <p:pic>
        <p:nvPicPr>
          <p:cNvPr id="15364" name="Picture 1" descr="C:\Users\Оксана\Desktop\БЕЛОМОРКАНАЛ\ББК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1268413"/>
            <a:ext cx="4249737" cy="2882900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15365" name="Picture 2" descr="C:\Users\Оксана\Desktop\БЕЛОМОРКАНАЛ\ББК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268413"/>
            <a:ext cx="4176713" cy="2881312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8" descr="C:\Users\Оксана\Desktop\БЕЛОМОРКАНАЛ\ББК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6463" y="3500438"/>
            <a:ext cx="4194175" cy="3024187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23850" y="260350"/>
            <a:ext cx="8569325" cy="2308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ПОСЛЕ ОКОНЧАНИЯ СТРОИТЕЛЬСТВА: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ОСВОБОЖДЕНЫ 12 484 ЗАКЛЮЧЕННЫХ,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СОКРАЩЕНЫ СРОКИ ДЛЯ 59 516 ЗАКЛЮЧЕННЫХ,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ПОЗЖЕ НА ЭКСПЛУАТАЦИИ КАНАЛА БЫЛО ЗАНЯТО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 71 000 ЗАКЛЮЧЕННЫХ.</a:t>
            </a:r>
          </a:p>
        </p:txBody>
      </p:sp>
      <p:pic>
        <p:nvPicPr>
          <p:cNvPr id="16388" name="Picture 2" descr="C:\Users\Оксана\Desktop\БЕЛОМОРКАНАЛ\ББК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3500438"/>
            <a:ext cx="4249738" cy="3005137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0825" y="333375"/>
            <a:ext cx="8713788" cy="3416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ОТКРЫТИЕ КАНАЛА СОПРОВОЖДАЛОСЬ МОЩНОЙ ИНФОРМАЦИОННОЙ КАМПАНИЕЙ. ГАЗЕТЫ «ПРАВДА» И «ИЗВЕСТИЯ» ПУБЛИКОВАЛИ ТЕМАТИЧЕСКИЕ СТАТЬИ, ПРОПАГАНДИСТСКИЕ КАРИКАТУРЫ И ПОРТРЕТЫ РАБОТНИКОВ. СОВЕТСКАЯ ПРОПАГАНДА ПОДАВАЛА ОПЫТ СТРОИТЕЛЬСТВА ББК КАК </a:t>
            </a:r>
            <a:r>
              <a:rPr lang="ru-RU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«ПЕРВЫЙ В МИРЕ ОПЫТ ПЕРЕКОВКИ ТРУДОМ САМЫХ ЗАКОРЕНЕЛЫХ ПРЕСТУПНИКОВ-РЕЦЕДИВИСТОВ И ПОЛИТИЧЕСКИХ ВРАГОВ»</a:t>
            </a:r>
          </a:p>
        </p:txBody>
      </p:sp>
      <p:pic>
        <p:nvPicPr>
          <p:cNvPr id="17411" name="Picture 2" descr="C:\Users\Оксана\Desktop\БЕЛОМОРКАНАЛ\ББК3.jpg"/>
          <p:cNvPicPr>
            <a:picLocks noChangeAspect="1" noChangeArrowheads="1"/>
          </p:cNvPicPr>
          <p:nvPr/>
        </p:nvPicPr>
        <p:blipFill>
          <a:blip r:embed="rId2"/>
          <a:srcRect l="2792" t="6496" r="6442"/>
          <a:stretch>
            <a:fillRect/>
          </a:stretch>
        </p:blipFill>
        <p:spPr bwMode="auto">
          <a:xfrm>
            <a:off x="684213" y="3860800"/>
            <a:ext cx="3771900" cy="2709863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17412" name="Picture 4" descr="C:\Users\Оксана\Desktop\БЕЛОМОРКАНАЛ\ББК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860800"/>
            <a:ext cx="3816350" cy="2706688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0825" y="260350"/>
            <a:ext cx="8713788" cy="2678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КАНАЛ БЫЛ НАЗВАН                                                         «КАНАЛОМ ИМЕНИ СТАЛИНА».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18435" name="Picture 2" descr="http://www-tc.pbs.org/behindcloseddoors/tmp_assets/stalin-bio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9700" y="1557338"/>
            <a:ext cx="3692525" cy="4751387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50825" y="1484313"/>
            <a:ext cx="5113338" cy="4894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В ИЮЛЕ 1933 ГОДА И.В.СТАЛИН, К.Е.ВОРОШИЛОВ И С.М.КИРОВ  СОВЕРШАЮТ ПРОГУЛКУ НА КАТЕРЕ ПО НОВОМУ РУКОТВОРНОМУ ВОДНОМУ ПУТИ. ПО СВИДЕТЕЛЬСТВАМ ОЧЕВИДЦЕВ СТАЛИН СКАЗАЛ, ЧТО КАНАЛ ПОЛУЧИЛСЯ МЕЛКИЙ И УЗКИЙ, А ТАКЖЕ ОХАРАКТЕРИЗОВАЛ ЕГО КАК БЕССМЫСЛЕННЫЙ И НИКОМУ НЕ НУЖНЫЙ………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Оксана\Desktop\БЕЛОМОРКАНАЛ\ББК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8691563" cy="5040313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50825" y="5661025"/>
            <a:ext cx="8642350" cy="8318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ГЛУБИНА КАНАЛА В ТО ВРЕМЯ СОСТАВЛЯЛА ВСЕГО 3,65м</a:t>
            </a:r>
            <a:endParaRPr lang="ru-RU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img0.liveinternet.ru/images/attach/c/8/102/162/102162222_belkan04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88913"/>
            <a:ext cx="8685212" cy="6408737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44063" y="815926"/>
            <a:ext cx="772316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rgbClr val="FF0000"/>
                </a:solidFill>
              </a:rPr>
              <a:t>Сандармо́х</a:t>
            </a:r>
            <a:r>
              <a:rPr lang="ru-RU" sz="3600" b="1" dirty="0" smtClean="0">
                <a:solidFill>
                  <a:srgbClr val="FF0000"/>
                </a:solidFill>
              </a:rPr>
              <a:t> (или </a:t>
            </a:r>
            <a:r>
              <a:rPr lang="ru-RU" sz="3600" b="1" dirty="0" err="1" smtClean="0">
                <a:solidFill>
                  <a:srgbClr val="FF0000"/>
                </a:solidFill>
              </a:rPr>
              <a:t>Сандормо́х</a:t>
            </a:r>
            <a:r>
              <a:rPr lang="ru-RU" sz="3600" b="1" baseline="30000" dirty="0" smtClean="0">
                <a:solidFill>
                  <a:srgbClr val="FF0000"/>
                </a:solidFill>
              </a:rPr>
              <a:t>[</a:t>
            </a:r>
            <a:r>
              <a:rPr lang="ru-RU" sz="3600" b="1" dirty="0" smtClean="0">
                <a:solidFill>
                  <a:srgbClr val="FF0000"/>
                </a:solidFill>
              </a:rPr>
              <a:t> — лесное </a:t>
            </a:r>
            <a:r>
              <a:rPr lang="ru-RU" sz="3600" b="1" dirty="0" smtClean="0">
                <a:solidFill>
                  <a:srgbClr val="FF0000"/>
                </a:solidFill>
                <a:hlinkClick r:id="rId3" tooltip="Урочище"/>
              </a:rPr>
              <a:t>урочище</a:t>
            </a:r>
            <a:r>
              <a:rPr lang="ru-RU" sz="3600" b="1" dirty="0" smtClean="0">
                <a:solidFill>
                  <a:srgbClr val="FF0000"/>
                </a:solidFill>
              </a:rPr>
              <a:t>, ставшее в 1937—1938 годах местом массовых расстрелов и захоронений </a:t>
            </a:r>
            <a:r>
              <a:rPr lang="ru-RU" sz="3600" b="1" dirty="0" smtClean="0">
                <a:solidFill>
                  <a:srgbClr val="FF0000"/>
                </a:solidFill>
                <a:hlinkClick r:id="rId4" tooltip="Сталинские репрессии"/>
              </a:rPr>
              <a:t>сталинского</a:t>
            </a:r>
            <a:r>
              <a:rPr lang="ru-RU" sz="3600" b="1" dirty="0" smtClean="0">
                <a:solidFill>
                  <a:srgbClr val="FF0000"/>
                </a:solidFill>
              </a:rPr>
              <a:t> </a:t>
            </a:r>
            <a:r>
              <a:rPr lang="ru-RU" sz="3600" b="1" dirty="0" smtClean="0">
                <a:solidFill>
                  <a:srgbClr val="FF0000"/>
                </a:solidFill>
                <a:hlinkClick r:id="rId5" tooltip="Большой террор"/>
              </a:rPr>
              <a:t>Большого террора</a:t>
            </a:r>
            <a:r>
              <a:rPr lang="ru-RU" sz="3600" b="1" dirty="0" smtClean="0">
                <a:solidFill>
                  <a:srgbClr val="FF0000"/>
                </a:solidFill>
              </a:rPr>
              <a:t>. Оно находится в 19 километрах от </a:t>
            </a:r>
            <a:r>
              <a:rPr lang="ru-RU" sz="3600" b="1" dirty="0" smtClean="0">
                <a:solidFill>
                  <a:srgbClr val="FF0000"/>
                </a:solidFill>
                <a:hlinkClick r:id="rId6" tooltip="Медвежьегорск"/>
              </a:rPr>
              <a:t>Медвежьегорска</a:t>
            </a:r>
            <a:r>
              <a:rPr lang="ru-RU" sz="3600" b="1" dirty="0" smtClean="0">
                <a:solidFill>
                  <a:srgbClr val="FF0000"/>
                </a:solidFill>
              </a:rPr>
              <a:t> по дороге на </a:t>
            </a:r>
            <a:r>
              <a:rPr lang="ru-RU" sz="3600" b="1" dirty="0" smtClean="0">
                <a:solidFill>
                  <a:srgbClr val="FF0000"/>
                </a:solidFill>
                <a:hlinkClick r:id="rId7" tooltip="Повенец"/>
              </a:rPr>
              <a:t>Повенец</a:t>
            </a:r>
            <a:r>
              <a:rPr lang="ru-RU" sz="3600" b="1" dirty="0" smtClean="0">
                <a:solidFill>
                  <a:srgbClr val="FF0000"/>
                </a:solidFill>
              </a:rPr>
              <a:t>, в </a:t>
            </a:r>
            <a:r>
              <a:rPr lang="ru-RU" sz="3600" b="1" dirty="0" smtClean="0">
                <a:solidFill>
                  <a:srgbClr val="FF0000"/>
                </a:solidFill>
                <a:hlinkClick r:id="rId8" tooltip="Медвежьегорский район Карелии"/>
              </a:rPr>
              <a:t>Медвежьегорском районе</a:t>
            </a:r>
            <a:r>
              <a:rPr lang="ru-RU" sz="3600" b="1" dirty="0" smtClean="0">
                <a:solidFill>
                  <a:srgbClr val="FF0000"/>
                </a:solidFill>
              </a:rPr>
              <a:t> </a:t>
            </a:r>
            <a:r>
              <a:rPr lang="ru-RU" sz="3600" b="1" dirty="0" smtClean="0">
                <a:solidFill>
                  <a:srgbClr val="FF0000"/>
                </a:solidFill>
                <a:hlinkClick r:id="rId9" tooltip="Карелия"/>
              </a:rPr>
              <a:t>Республики Карелия</a:t>
            </a:r>
            <a:r>
              <a:rPr lang="ru-RU" sz="3600" b="1" dirty="0" smtClean="0">
                <a:solidFill>
                  <a:srgbClr val="FF0000"/>
                </a:solidFill>
              </a:rPr>
              <a:t>.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26940" y="1048379"/>
            <a:ext cx="7160455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</a:rPr>
              <a:t>Сандармох</a:t>
            </a:r>
            <a:r>
              <a:rPr lang="ru-RU" sz="3200" b="1" dirty="0" smtClean="0">
                <a:solidFill>
                  <a:srgbClr val="FF0000"/>
                </a:solidFill>
              </a:rPr>
              <a:t> является одним из самых больших и известных захоронений жертв </a:t>
            </a:r>
            <a:r>
              <a:rPr lang="ru-RU" sz="3200" b="1" dirty="0" smtClean="0">
                <a:solidFill>
                  <a:srgbClr val="FF0000"/>
                </a:solidFill>
                <a:hlinkClick r:id="rId3" tooltip="Сталинские репрессии"/>
              </a:rPr>
              <a:t>сталинских репрессий</a:t>
            </a:r>
            <a:r>
              <a:rPr lang="ru-RU" sz="3200" b="1" dirty="0" smtClean="0">
                <a:solidFill>
                  <a:srgbClr val="FF0000"/>
                </a:solidFill>
              </a:rPr>
              <a:t>. Всего в нём обнаружено 236 расстрельных ям, в которых, по подсчётам исследователей, было тайно убито и захоронено 6241 человек.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solidFill>
            <a:schemeClr val="lt1">
              <a:alpha val="69803"/>
            </a:schemeClr>
          </a:solidFill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omic Sans MS"/>
              <a:buNone/>
            </a:pPr>
            <a:r>
              <a:rPr lang="en-US"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Строение</a:t>
            </a:r>
            <a:endParaRPr/>
          </a:p>
        </p:txBody>
      </p:sp>
      <p:sp>
        <p:nvSpPr>
          <p:cNvPr id="104" name="Google Shape;104;p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solidFill>
            <a:schemeClr val="lt1">
              <a:alpha val="69803"/>
            </a:schemeClr>
          </a:solidFill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Char char="•"/>
            </a:pPr>
            <a:r>
              <a:rPr lang="en-US" sz="1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Каждый шлюз имеет три главных элемента: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Char char="•"/>
            </a:pPr>
            <a:r>
              <a:rPr lang="en-US" sz="1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Герметичная </a:t>
            </a:r>
            <a:r>
              <a:rPr lang="en-US" sz="14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камера</a:t>
            </a:r>
            <a:r>
              <a:rPr lang="en-US" sz="1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, соединяющая верхнюю и нижнюю головные части канала и имеющая объём, достаточный для включения в себя одного, или нескольких судов. Положение камеры фиксированное, однако уровень воды в ней может изменяться. 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Char char="•"/>
            </a:pPr>
            <a:r>
              <a:rPr lang="en-US" sz="14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Ворота</a:t>
            </a:r>
            <a:r>
              <a:rPr lang="en-US" sz="1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— металлические щиты, расположенные на обоих концах камеры и служащие для впускания и выпускания судна из камеры в перед началом шлюзования и герметизирующие камеру во время шлюзования. 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Char char="•"/>
            </a:pPr>
            <a:r>
              <a:rPr lang="en-US" sz="14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Водопроводное устройство</a:t>
            </a:r>
            <a:r>
              <a:rPr lang="en-US" sz="1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— устройство, предназначенное для наполнения, либо опустошения камеры. Как правило, в качестве такого устройства используется плоский щитовой затвор. В крупных шлюзах могут использоваться перекачные насосы. </a:t>
            </a:r>
            <a:endParaRPr/>
          </a:p>
          <a:p>
            <a:pPr marL="342900" marR="0" lvl="0" indent="-2540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05" name="Google Shape;105;p16" descr="уцйвкцйу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716462" y="1557337"/>
            <a:ext cx="3887787" cy="45354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277758" y="13911588"/>
            <a:ext cx="7429559" cy="6761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393" y="236563"/>
            <a:ext cx="8418853" cy="6314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8591" y="693628"/>
            <a:ext cx="8663180" cy="5460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97329"/>
            <a:ext cx="428625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10744" y="3559629"/>
            <a:ext cx="4644570" cy="3109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83315" y="114818"/>
            <a:ext cx="4572000" cy="3388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4171" y="740229"/>
            <a:ext cx="8795658" cy="5355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8687" y="580571"/>
            <a:ext cx="8723084" cy="5239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solidFill>
            <a:schemeClr val="lt1">
              <a:alpha val="69803"/>
            </a:schemeClr>
          </a:solidFill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omic Sans MS"/>
              <a:buNone/>
            </a:pPr>
            <a:r>
              <a:rPr lang="en-US"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Водяные</a:t>
            </a:r>
            <a:r>
              <a:rPr lang="en-US"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шлюзы</a:t>
            </a:r>
            <a:endParaRPr/>
          </a:p>
        </p:txBody>
      </p:sp>
      <p:sp>
        <p:nvSpPr>
          <p:cNvPr id="111" name="Google Shape;111;p1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solidFill>
            <a:schemeClr val="lt1">
              <a:alpha val="69803"/>
            </a:schemeClr>
          </a:solidFill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lang="en-US"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Шлюзы - гидравлические сооружения для регулирования высоты воды: канал, запертый с обеих сторон воротами, изобретены в XV в. в Италии для защиты крепостей. Ныне служат для проведения на реках и каналах судов, при неодинаковых горизонтах воды бассейнов, США.</a:t>
            </a:r>
            <a:endParaRPr/>
          </a:p>
        </p:txBody>
      </p:sp>
      <p:pic>
        <p:nvPicPr>
          <p:cNvPr id="112" name="Google Shape;112;p17" descr="фцувфуцваыаыф вуамцуфк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648200" y="1628775"/>
            <a:ext cx="4038600" cy="4464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  <a:effectLst>
            <a:outerShdw blurRad="63500" dist="35921" dir="2700000">
              <a:srgbClr val="9FD3F7"/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3F73"/>
              </a:buClr>
              <a:buSzPts val="4400"/>
              <a:buFont typeface="Comic Sans MS"/>
              <a:buNone/>
            </a:pPr>
            <a:r>
              <a:rPr lang="en-US" sz="4400" b="0" i="0" u="none" strike="noStrike" cap="none">
                <a:solidFill>
                  <a:srgbClr val="0F3F73"/>
                </a:solidFill>
                <a:latin typeface="Comic Sans MS"/>
                <a:ea typeface="Comic Sans MS"/>
                <a:cs typeface="Comic Sans MS"/>
                <a:sym typeface="Comic Sans MS"/>
              </a:rPr>
              <a:t>Строение шлюза</a:t>
            </a:r>
            <a:endParaRPr/>
          </a:p>
        </p:txBody>
      </p:sp>
      <p:pic>
        <p:nvPicPr>
          <p:cNvPr id="118" name="Google Shape;118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1524000"/>
            <a:ext cx="7162800" cy="4967287"/>
          </a:xfrm>
          <a:prstGeom prst="rect">
            <a:avLst/>
          </a:prstGeom>
          <a:noFill/>
          <a:ln w="38100" cap="flat" cmpd="sng">
            <a:solidFill>
              <a:srgbClr val="0F3F73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107763" dir="13500000">
              <a:srgbClr val="9FD3F7">
                <a:alpha val="49803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omic Sans MS"/>
              <a:buNone/>
            </a:pPr>
            <a:r>
              <a:rPr lang="en-US"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Панамский канал</a:t>
            </a:r>
            <a:endParaRPr/>
          </a:p>
        </p:txBody>
      </p:sp>
      <p:pic>
        <p:nvPicPr>
          <p:cNvPr id="124" name="Google Shape;124;p19" descr="CIMG13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3850" y="1341437"/>
            <a:ext cx="6553200" cy="4914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  <a:effectLst>
            <a:outerShdw blurRad="63500" dist="35921" dir="2700000">
              <a:srgbClr val="9FD3F7"/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3F73"/>
              </a:buClr>
              <a:buSzPts val="4400"/>
              <a:buFont typeface="Comic Sans MS"/>
              <a:buNone/>
            </a:pPr>
            <a:r>
              <a:rPr lang="en-US" sz="4400" b="0" i="0" u="none" strike="noStrike" cap="none">
                <a:solidFill>
                  <a:srgbClr val="0F3F73"/>
                </a:solidFill>
                <a:latin typeface="Comic Sans MS"/>
                <a:ea typeface="Comic Sans MS"/>
                <a:cs typeface="Comic Sans MS"/>
                <a:sym typeface="Comic Sans MS"/>
              </a:rPr>
              <a:t>Работа шлюза</a:t>
            </a:r>
            <a:endParaRPr/>
          </a:p>
        </p:txBody>
      </p:sp>
      <p:pic>
        <p:nvPicPr>
          <p:cNvPr id="130" name="Google Shape;130;p2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33400" y="1981200"/>
            <a:ext cx="7772400" cy="4114800"/>
          </a:xfrm>
          <a:prstGeom prst="rect">
            <a:avLst/>
          </a:prstGeom>
          <a:noFill/>
          <a:ln w="38100" cap="flat" cmpd="sng">
            <a:solidFill>
              <a:srgbClr val="0F3F73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107763" dir="13500000">
              <a:srgbClr val="9FD3F7">
                <a:alpha val="49803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Оксана\Desktop\БЕЛОМОРКАНАЛ\беломорканал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643438" y="188913"/>
            <a:ext cx="4321175" cy="19383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БЕЛОМОРСКО-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БАЛТИЙСКИЙ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КАНАЛ.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Оксана\Desktop\БЕЛОМОРКАНАЛ\ББК1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260350"/>
            <a:ext cx="5797550" cy="4248150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50825" y="4652963"/>
            <a:ext cx="8713788" cy="1939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БЕЛОМОРСКО-БАЛТИЙСКИЙ КАНАЛ (ББК, БЕЛОМОРКАНАЛ, до 1961г  им. СТАЛИНА) – КАНАЛ, СОЕДИНЯЮЩИЙ БЕЛОЕ МОРЕ  С ОНЕЖСКИМ ОЗЕРОМ И ИМЕЮЩИЙ ВЫХОД В БАЛТИЙСКОЕ МОРЕ И К ВОЛГО-БАЛТИЙСКОМУ ВОДНОМУ ПУТИ.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00"/>
      </a:hlink>
      <a:folHlink>
        <a:srgbClr val="5F5F5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681</Words>
  <PresentationFormat>Экран (4:3)</PresentationFormat>
  <Paragraphs>64</Paragraphs>
  <Slides>34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Оформление по умолчанию</vt:lpstr>
      <vt:lpstr>Шлюзы</vt:lpstr>
      <vt:lpstr>История развития</vt:lpstr>
      <vt:lpstr>Строение</vt:lpstr>
      <vt:lpstr>Водяные шлюзы</vt:lpstr>
      <vt:lpstr>Строение шлюза</vt:lpstr>
      <vt:lpstr>Панамский канал</vt:lpstr>
      <vt:lpstr>Работа шлюза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Шлюзы</dc:title>
  <cp:lastModifiedBy>First</cp:lastModifiedBy>
  <cp:revision>8</cp:revision>
  <dcterms:modified xsi:type="dcterms:W3CDTF">2022-02-24T16:35:26Z</dcterms:modified>
</cp:coreProperties>
</file>